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62" name="Google Shape;362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8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83" name="Google Shape;83;p13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84" name="Google Shape;84;p13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85" name="Google Shape;85;p13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86" name="Google Shape;86;p13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92" name="Google Shape;92;p14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" type="body"/>
          </p:nvPr>
        </p:nvSpPr>
        <p:spPr>
          <a:xfrm>
            <a:off x="457200" y="274638"/>
            <a:ext cx="8229600" cy="58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, текст и объект" type="txAndObj">
  <p:cSld name="TEXT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34.jpg"/><Relationship Id="rId5" Type="http://schemas.openxmlformats.org/officeDocument/2006/relationships/image" Target="../media/image3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38.jpg"/><Relationship Id="rId5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4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4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jpg"/><Relationship Id="rId4" Type="http://schemas.openxmlformats.org/officeDocument/2006/relationships/image" Target="../media/image3.png"/><Relationship Id="rId5" Type="http://schemas.openxmlformats.org/officeDocument/2006/relationships/image" Target="../media/image4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4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48.jpg"/><Relationship Id="rId5" Type="http://schemas.openxmlformats.org/officeDocument/2006/relationships/image" Target="../media/image4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ctrTitle"/>
          </p:nvPr>
        </p:nvSpPr>
        <p:spPr>
          <a:xfrm>
            <a:off x="755650" y="2060575"/>
            <a:ext cx="77724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Структура и функции биологических мембран</a:t>
            </a: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7" name="Google Shape;107;p16"/>
          <p:cNvSpPr txBox="1"/>
          <p:nvPr>
            <p:ph idx="1" type="subTitle"/>
          </p:nvPr>
        </p:nvSpPr>
        <p:spPr>
          <a:xfrm>
            <a:off x="2555875" y="4941887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3255962" y="712787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179387" y="260350"/>
            <a:ext cx="2736850" cy="2232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5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630500" cy="170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83" name="Google Shape;183;p25"/>
          <p:cNvSpPr txBox="1"/>
          <p:nvPr/>
        </p:nvSpPr>
        <p:spPr>
          <a:xfrm>
            <a:off x="2032000" y="538162"/>
            <a:ext cx="65007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Необходимость присутствия </a:t>
            </a:r>
            <a:br>
              <a:rPr b="1" i="0" lang="en-US" sz="24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биомембран в клетке</a:t>
            </a:r>
            <a:endParaRPr/>
          </a:p>
        </p:txBody>
      </p:sp>
      <p:sp>
        <p:nvSpPr>
          <p:cNvPr id="184" name="Google Shape;184;p25"/>
          <p:cNvSpPr txBox="1"/>
          <p:nvPr/>
        </p:nvSpPr>
        <p:spPr>
          <a:xfrm>
            <a:off x="684212" y="1844675"/>
            <a:ext cx="8280300" cy="4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i="0" lang="en-US" sz="2000" u="non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 Увеличивается скорость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ферментативных реакций за счет локализации ферментов и субстратов во внутриклеточных органеллах, внутренний объем которых значительно меньше общего объема клетки.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Мембраны внутриклеточных органелл могут физически </a:t>
            </a:r>
            <a:r>
              <a:rPr b="1" i="0" lang="en-US" sz="2000" u="non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разделять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 пространстве </a:t>
            </a:r>
            <a:r>
              <a:rPr b="1" i="0" lang="en-US" sz="2000" u="non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прямые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</a:t>
            </a:r>
            <a:r>
              <a:rPr b="1" i="0" lang="en-US" sz="2000" u="non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обратные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реакции метаболического цикла.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Большинство </a:t>
            </a:r>
            <a:r>
              <a:rPr b="1" i="0" lang="en-US" sz="2000" u="non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клеточных ферментов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работают </a:t>
            </a:r>
            <a:r>
              <a:rPr b="1" i="0" lang="en-US" sz="2000" u="non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на поверхности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мембран – повышается эффективность катализа, т.к. трехмерная диффузия реагирующих веществ заменяется на двумерную.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6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285800" cy="134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90" name="Google Shape;190;p26"/>
          <p:cNvSpPr txBox="1"/>
          <p:nvPr/>
        </p:nvSpPr>
        <p:spPr>
          <a:xfrm>
            <a:off x="1331912" y="404812"/>
            <a:ext cx="7509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Функции биомембран</a:t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323850" y="1289050"/>
            <a:ext cx="8640900" cy="55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Мембраны как полупроницаемые барьеры - </a:t>
            </a:r>
            <a:r>
              <a:rPr b="1" i="0" lang="en-US" sz="24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защитная функция</a:t>
            </a: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для клеток и внутриклеточных органелл.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Мембраны осуществляют </a:t>
            </a:r>
            <a:r>
              <a:rPr b="1" i="0" lang="en-US" sz="24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избирательный транспорт</a:t>
            </a: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различных веществ внутрь клетки и из нее.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Передача информации</a:t>
            </a: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посредством гормонов, медиаторов, нервного импульса.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Преобразование энергии</a:t>
            </a: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(синтез АТФ осуществляется на внутренних мембранах митохондрий за счет энергии трансмембранного градиента концентрации протонов)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7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215900" cy="126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97" name="Google Shape;197;p27"/>
          <p:cNvSpPr txBox="1"/>
          <p:nvPr/>
        </p:nvSpPr>
        <p:spPr>
          <a:xfrm>
            <a:off x="1527175" y="207962"/>
            <a:ext cx="7077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Функции биомембран</a:t>
            </a:r>
            <a:endParaRPr/>
          </a:p>
        </p:txBody>
      </p:sp>
      <p:sp>
        <p:nvSpPr>
          <p:cNvPr id="198" name="Google Shape;198;p27"/>
          <p:cNvSpPr txBox="1"/>
          <p:nvPr/>
        </p:nvSpPr>
        <p:spPr>
          <a:xfrm>
            <a:off x="950912" y="1719262"/>
            <a:ext cx="75819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Процессы молекулярного узнавания</a:t>
            </a: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происходят на мембранах клеток, где располагаются рецепторы гормонов, молекулы иммунной системы.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Ферментативная деятельность</a:t>
            </a: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мембран связана с координацией всех биохимических реакций, протекающих в клетке.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Кроме основных, существуют и </a:t>
            </a:r>
            <a:r>
              <a:rPr b="1" i="0" lang="en-US" sz="2400" u="non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другие </a:t>
            </a:r>
            <a:r>
              <a:rPr b="1" i="0" lang="en-US" sz="24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специальные функции мембран</a:t>
            </a: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(мембраны кишечника, органов чувств, хлоропластов).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002" id="203" name="Google Shape;20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16112"/>
            <a:ext cx="5003800" cy="32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2319337" y="280987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28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1763700" cy="162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06" name="Google Shape;206;p28"/>
          <p:cNvSpPr txBox="1"/>
          <p:nvPr/>
        </p:nvSpPr>
        <p:spPr>
          <a:xfrm>
            <a:off x="2247900" y="260350"/>
            <a:ext cx="531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Функции биологических мембран</a:t>
            </a:r>
            <a:endParaRPr/>
          </a:p>
        </p:txBody>
      </p:sp>
      <p:sp>
        <p:nvSpPr>
          <p:cNvPr id="207" name="Google Shape;207;p28"/>
          <p:cNvSpPr txBox="1"/>
          <p:nvPr/>
        </p:nvSpPr>
        <p:spPr>
          <a:xfrm>
            <a:off x="2103437" y="1360487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5148262" y="949325"/>
            <a:ext cx="3995700" cy="54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1.Барьерная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(отделение клеток от внешней среды)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Транспортная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(пассивный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транспорт, облегченная диффузия и активный транспорт)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Рецепция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(восприятие внеклеточных сигналов)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Регуляция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(мультиферментные системы)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5.Интеграционная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(взаимодействие с другими клетками)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Якорная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(поддержание формы клеток)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9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332000" cy="1389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14" name="Google Shape;214;p29"/>
          <p:cNvSpPr txBox="1"/>
          <p:nvPr/>
        </p:nvSpPr>
        <p:spPr>
          <a:xfrm>
            <a:off x="2051050" y="692150"/>
            <a:ext cx="5440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Свойства биологических мембран</a:t>
            </a:r>
            <a:endParaRPr/>
          </a:p>
        </p:txBody>
      </p:sp>
      <p:sp>
        <p:nvSpPr>
          <p:cNvPr id="215" name="Google Shape;215;p29"/>
          <p:cNvSpPr txBox="1"/>
          <p:nvPr/>
        </p:nvSpPr>
        <p:spPr>
          <a:xfrm>
            <a:off x="1042987" y="1557337"/>
            <a:ext cx="78501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Исключительная тонкость биомембран – толщина 4-10 нм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Высокая прочность (на разрыв), гибкость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Электроизоляционность 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«Источник» информации: благодаря мембранам</a:t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клетки «узнают себе подобных, вступают с ними в контакт»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547700" cy="1484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21" name="Google Shape;221;p30"/>
          <p:cNvSpPr txBox="1"/>
          <p:nvPr/>
        </p:nvSpPr>
        <p:spPr>
          <a:xfrm>
            <a:off x="1763712" y="333375"/>
            <a:ext cx="6624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Типы клеточных мембран</a:t>
            </a:r>
            <a:endParaRPr/>
          </a:p>
        </p:txBody>
      </p:sp>
      <p:pic>
        <p:nvPicPr>
          <p:cNvPr id="222" name="Google Shape;22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25" y="1628775"/>
            <a:ext cx="4532311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/>
        </p:nvSpPr>
        <p:spPr>
          <a:xfrm>
            <a:off x="4643437" y="1538287"/>
            <a:ext cx="4500600" cy="47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700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Плазматическая  мембрана</a:t>
            </a:r>
            <a:endParaRPr/>
          </a:p>
          <a:p>
            <a:pPr indent="-12700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Мембрана ядра</a:t>
            </a:r>
            <a:endParaRPr/>
          </a:p>
          <a:p>
            <a:pPr indent="-12700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Сеть мембран ЭПР</a:t>
            </a:r>
            <a:endParaRPr/>
          </a:p>
          <a:p>
            <a:pPr indent="-12700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Мембраны аппарата Гольджи</a:t>
            </a:r>
            <a:endParaRPr/>
          </a:p>
          <a:p>
            <a:pPr indent="-12700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Мембраны лизосом и пероксисом</a:t>
            </a:r>
            <a:endParaRPr/>
          </a:p>
          <a:p>
            <a:pPr indent="-12700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Мембраны митохондрий</a:t>
            </a:r>
            <a:endParaRPr/>
          </a:p>
          <a:p>
            <a:pPr indent="-12700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Мембраны хлоропластов</a:t>
            </a:r>
            <a:endParaRPr/>
          </a:p>
          <a:p>
            <a:pPr indent="-12700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Другие специализированные мембраны (кишечника, органов чувств и т.д.)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422300" cy="1484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29" name="Google Shape;229;p31"/>
          <p:cNvSpPr txBox="1"/>
          <p:nvPr/>
        </p:nvSpPr>
        <p:spPr>
          <a:xfrm>
            <a:off x="1763712" y="188912"/>
            <a:ext cx="6553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Типы клеточных мембран</a:t>
            </a:r>
            <a:endParaRPr/>
          </a:p>
        </p:txBody>
      </p:sp>
      <p:sp>
        <p:nvSpPr>
          <p:cNvPr id="230" name="Google Shape;230;p31"/>
          <p:cNvSpPr txBox="1"/>
          <p:nvPr/>
        </p:nvSpPr>
        <p:spPr>
          <a:xfrm>
            <a:off x="2987675" y="836612"/>
            <a:ext cx="2448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Эукариоты</a:t>
            </a:r>
            <a:endParaRPr/>
          </a:p>
        </p:txBody>
      </p:sp>
      <p:sp>
        <p:nvSpPr>
          <p:cNvPr id="231" name="Google Shape;231;p31"/>
          <p:cNvSpPr txBox="1"/>
          <p:nvPr/>
        </p:nvSpPr>
        <p:spPr>
          <a:xfrm>
            <a:off x="-36512" y="1963737"/>
            <a:ext cx="2763900" cy="3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 клеток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5-100 мкм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Четко оформленное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ядро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Наличие клеточных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органелл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Сложное деление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клеток</a:t>
            </a:r>
            <a:endParaRPr/>
          </a:p>
        </p:txBody>
      </p:sp>
      <p:pic>
        <p:nvPicPr>
          <p:cNvPr descr="5_6" id="232" name="Google Shape;23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7312" y="1412875"/>
            <a:ext cx="6516687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/>
        </p:nvSpPr>
        <p:spPr>
          <a:xfrm>
            <a:off x="950912" y="1000125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-26987"/>
            <a:ext cx="1763700" cy="137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39" name="Google Shape;239;p32"/>
          <p:cNvSpPr txBox="1"/>
          <p:nvPr/>
        </p:nvSpPr>
        <p:spPr>
          <a:xfrm>
            <a:off x="1763712" y="549275"/>
            <a:ext cx="73803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Плазматическая мембрана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наружная мембрана любой клетки, которая определяет ее величину и обеспечивает сохранение существенных различий между клеточным содержимым и окружающей средой. Она является высокоизбирательным фильтром, который поддерживает разницу концентраций ионов по обе стороны мембраны и позволяет питательным веществам  проникать внутрь клетки, а продуктам выделения выходить наружу.</a:t>
            </a:r>
            <a:endParaRPr/>
          </a:p>
        </p:txBody>
      </p:sp>
      <p:sp>
        <p:nvSpPr>
          <p:cNvPr id="240" name="Google Shape;240;p32"/>
          <p:cNvSpPr txBox="1"/>
          <p:nvPr/>
        </p:nvSpPr>
        <p:spPr>
          <a:xfrm>
            <a:off x="2411412" y="0"/>
            <a:ext cx="56166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Типы клеточных мембран</a:t>
            </a:r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625" y="3213100"/>
            <a:ext cx="7921625" cy="3649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" id="246" name="Google Shape;24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337" y="3617912"/>
            <a:ext cx="2989262" cy="3240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 txBox="1"/>
          <p:nvPr/>
        </p:nvSpPr>
        <p:spPr>
          <a:xfrm>
            <a:off x="3059112" y="765175"/>
            <a:ext cx="6192900" cy="3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Ядерная оболочка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отделяет содержимое клеточного ядра от цитоплазмы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Она состоит из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наружной и внутренней ядерных мембран,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между которыми находится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перинуклеарное пространство.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Ядерная пора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участок ядерной оболочки, где смыкаются наружная и внутренняя ядерные мембраны. Внутренняя ядерная мембрана специфически взаимодействует с нижележащим белковым слоем –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ядерной ламиной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которая способствует поддержанию формы ядра.</a:t>
            </a:r>
            <a:endParaRPr/>
          </a:p>
        </p:txBody>
      </p:sp>
      <p:sp>
        <p:nvSpPr>
          <p:cNvPr id="248" name="Google Shape;248;p33"/>
          <p:cNvSpPr txBox="1"/>
          <p:nvPr/>
        </p:nvSpPr>
        <p:spPr>
          <a:xfrm>
            <a:off x="1095375" y="352425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-26987"/>
            <a:ext cx="1332000" cy="119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50" name="Google Shape;250;p33"/>
          <p:cNvSpPr txBox="1"/>
          <p:nvPr/>
        </p:nvSpPr>
        <p:spPr>
          <a:xfrm>
            <a:off x="1835150" y="115887"/>
            <a:ext cx="66978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Мембраны клеточного ядра 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ucleus_1" id="251" name="Google Shape;25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125537"/>
            <a:ext cx="3132137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ucleus_2" id="252" name="Google Shape;25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92725" y="4506912"/>
            <a:ext cx="3203575" cy="2351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763700" cy="170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58" name="Google Shape;258;p34"/>
          <p:cNvSpPr txBox="1"/>
          <p:nvPr/>
        </p:nvSpPr>
        <p:spPr>
          <a:xfrm>
            <a:off x="971550" y="4581525"/>
            <a:ext cx="76677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Наружная ядерная мембрана  составляет единое целое с мембранной системой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эндоплазматического ретикулума.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Благодаря этому обе ядерные мембраны могут быстро сокращать или увеличивать свою поверхность.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" id="259" name="Google Shape;25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8175" y="476250"/>
            <a:ext cx="6408739" cy="3840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/>
        </p:nvSpPr>
        <p:spPr>
          <a:xfrm>
            <a:off x="303212" y="765175"/>
            <a:ext cx="8840700" cy="58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Литература для самостоятельной подготовки</a:t>
            </a:r>
            <a:endParaRPr/>
          </a:p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Химия биологически активных природных соединений. / Под ред. Преображенского Н.А., Евстигнеевой Р.П., – М.: Химия, т.1, 1970, т.2, 1976.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Овчинников Ю.А. Биоорганическая химия. - М. 1987.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Брай А., Рафф Л., Уотсон Р. Молекулярная биология клетки. – М.: Мир, 1996.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Геннис Р. Биомембраны. Молекулярная структура и функции. – М.: Мир, 1997.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Брагина Н.А., Миронов А.Ф. Мембранология. – М.: ИПЦ МИТХТ, 2002 (учебно-метод. пособие).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Брагина Н.А., Сорокоумова Г.М. Биомембраны: структура и функции. - М.: ИПЦ МИТХТ, 2008 (учебно-метод. пособие).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Болдырев А.А., Кяйвяряйнен Е.И., Илюха В.А. Биомембранология. - Петрозаводск , 2006, 236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с. 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  </a:t>
            </a: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Крепс Е.М. Липиды клеточных мембран, Л. 1981               </a:t>
            </a:r>
            <a:endParaRPr/>
          </a:p>
        </p:txBody>
      </p:sp>
      <p:pic>
        <p:nvPicPr>
          <p:cNvPr id="115" name="Google Shape;115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260600" cy="126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" id="264" name="Google Shape;26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60800"/>
            <a:ext cx="2916236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5"/>
          <p:cNvSpPr txBox="1"/>
          <p:nvPr/>
        </p:nvSpPr>
        <p:spPr>
          <a:xfrm>
            <a:off x="303212" y="352425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3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1547700" cy="134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67" name="Google Shape;267;p35"/>
          <p:cNvSpPr txBox="1"/>
          <p:nvPr/>
        </p:nvSpPr>
        <p:spPr>
          <a:xfrm>
            <a:off x="1476375" y="176212"/>
            <a:ext cx="769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Мембрана эндоплазматического ретикулума </a:t>
            </a:r>
            <a:endParaRPr/>
          </a:p>
        </p:txBody>
      </p:sp>
      <p:sp>
        <p:nvSpPr>
          <p:cNvPr id="268" name="Google Shape;268;p35"/>
          <p:cNvSpPr txBox="1"/>
          <p:nvPr/>
        </p:nvSpPr>
        <p:spPr>
          <a:xfrm>
            <a:off x="1908175" y="765175"/>
            <a:ext cx="7005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Мембрана эндоплазматического ретикулума (ЭР)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отделяет полость ЭР от цитозоля. </a:t>
            </a:r>
            <a:endParaRPr/>
          </a:p>
        </p:txBody>
      </p:sp>
      <p:sp>
        <p:nvSpPr>
          <p:cNvPr id="269" name="Google Shape;269;p35"/>
          <p:cNvSpPr txBox="1"/>
          <p:nvPr/>
        </p:nvSpPr>
        <p:spPr>
          <a:xfrm>
            <a:off x="0" y="1412875"/>
            <a:ext cx="8964600" cy="2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Шероховатый ЭР-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ЭР, усеянный рибосомами, расположенными на обращенной к цитоплазме стороне мембраны, место биосинтеза белков.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Гладкий ЭР –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ЭР, не содержащий рибосом, участвующий в биосинтезе липидов, в том числе высших жирных кислот и стеринов. </a:t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Липиды, белки и сложные углеводы транспортируются с помощью транспортных пузырьков во внеклеточное пространство и в различные клеточные органеллы через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аппарат Гольджи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3059112" y="3716337"/>
            <a:ext cx="5088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Мембрана аппарата Гольджи</a:t>
            </a:r>
            <a:endParaRPr/>
          </a:p>
        </p:txBody>
      </p:sp>
      <p:sp>
        <p:nvSpPr>
          <p:cNvPr id="271" name="Google Shape;271;p35"/>
          <p:cNvSpPr txBox="1"/>
          <p:nvPr/>
        </p:nvSpPr>
        <p:spPr>
          <a:xfrm>
            <a:off x="2879725" y="4327525"/>
            <a:ext cx="6264300" cy="2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Аппарат Гольджи состоит из стопок дисковидных цистерн, которые ограничены мембранами. Он имеет две стороны: формирующуюся (</a:t>
            </a:r>
            <a:r>
              <a:rPr b="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цис-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сторону) и зрелую</a:t>
            </a:r>
            <a:r>
              <a:rPr b="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(транс-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сторону).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Функция аппарата Гольджи – модификация гликопротеинов для  последующей секреции, включения в плазматическую мембрану и доставки в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лизосомы.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354200" cy="14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77" name="Google Shape;277;p36"/>
          <p:cNvSpPr txBox="1"/>
          <p:nvPr/>
        </p:nvSpPr>
        <p:spPr>
          <a:xfrm>
            <a:off x="1835150" y="163512"/>
            <a:ext cx="612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Мембраны лизосом</a:t>
            </a:r>
            <a:endParaRPr/>
          </a:p>
        </p:txBody>
      </p:sp>
      <p:sp>
        <p:nvSpPr>
          <p:cNvPr id="278" name="Google Shape;278;p36"/>
          <p:cNvSpPr txBox="1"/>
          <p:nvPr/>
        </p:nvSpPr>
        <p:spPr>
          <a:xfrm>
            <a:off x="1403350" y="692150"/>
            <a:ext cx="77406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Лизосома -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мембранный «мешок», наполненный гидролазами, которые служат для контролируемого внутриклеточного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расщепления макромолекул. </a:t>
            </a:r>
            <a:endParaRPr/>
          </a:p>
        </p:txBody>
      </p:sp>
      <p:sp>
        <p:nvSpPr>
          <p:cNvPr id="279" name="Google Shape;279;p36"/>
          <p:cNvSpPr txBox="1"/>
          <p:nvPr/>
        </p:nvSpPr>
        <p:spPr>
          <a:xfrm>
            <a:off x="179387" y="2205037"/>
            <a:ext cx="4897500" cy="43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Особенности мембраны лизосомы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наличие транспортного белка,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накачивающего протоны в полость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лизосомы для создания рН 5;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наличие белков-акцепторов для маркеров, находящихся на транспортных пузырьках  (везикулах);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легкость  удаления  продуктов расщепления макромолекул;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устойчивость мембран лизосом к гидролитическому расщеплению (мембранные белки сильно гликозилированы)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9850" y="1484312"/>
            <a:ext cx="3994149" cy="424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547700" cy="148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86" name="Google Shape;286;p37"/>
          <p:cNvSpPr txBox="1"/>
          <p:nvPr/>
        </p:nvSpPr>
        <p:spPr>
          <a:xfrm>
            <a:off x="1743075" y="350837"/>
            <a:ext cx="55659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Мембраны пероксисом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7"/>
          <p:cNvSpPr txBox="1"/>
          <p:nvPr/>
        </p:nvSpPr>
        <p:spPr>
          <a:xfrm>
            <a:off x="395287" y="1773237"/>
            <a:ext cx="5832600" cy="43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Пероксисомы –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органеллы,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содержащие окислительные ферменты, участвующие в деградации малых молекул (аминокислот, жирных кислот)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Содержат ферменты, разрушающие перекиси (каталазы);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ферменты, участвующие в деградации высших жирных кислот до ацетил–СоА.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Мембрана пероксисомы обладает высокой проницаемостью для всех субстратов,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молекул которых меньше молекулы сахарозы.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4" id="288" name="Google Shape;28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8125" y="2276475"/>
            <a:ext cx="2351087" cy="2592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332000" cy="1389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94" name="Google Shape;294;p38"/>
          <p:cNvSpPr txBox="1"/>
          <p:nvPr/>
        </p:nvSpPr>
        <p:spPr>
          <a:xfrm>
            <a:off x="1816100" y="111125"/>
            <a:ext cx="628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Мембраны митохондрий</a:t>
            </a:r>
            <a:endParaRPr/>
          </a:p>
        </p:txBody>
      </p:sp>
      <p:sp>
        <p:nvSpPr>
          <p:cNvPr id="295" name="Google Shape;295;p38"/>
          <p:cNvSpPr txBox="1"/>
          <p:nvPr/>
        </p:nvSpPr>
        <p:spPr>
          <a:xfrm>
            <a:off x="1511300" y="908050"/>
            <a:ext cx="7632600" cy="28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9048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Митохондрии образованы двумя  мембранами (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внутренней и внешней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разделенными некоторым промежутком (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межмембранным пространством).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9048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Матрикс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внутренняя область митохондрий. </a:t>
            </a:r>
            <a:endParaRPr/>
          </a:p>
          <a:p>
            <a:pPr indent="9048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Кристы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складки в виде перегородок, образованные     внутренней мембраной.</a:t>
            </a:r>
            <a:endParaRPr/>
          </a:p>
          <a:p>
            <a:pPr indent="9048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Внутренняя мембрана содержит ферменты, участвующие в транспорте электронов и синтезе АТФ.</a:t>
            </a:r>
            <a:endParaRPr/>
          </a:p>
          <a:p>
            <a:pPr indent="9048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pic>
        <p:nvPicPr>
          <p:cNvPr descr="5" id="296" name="Google Shape;29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9337" y="4146550"/>
            <a:ext cx="3995737" cy="2595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" id="297" name="Google Shape;29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087" y="4049712"/>
            <a:ext cx="3635376" cy="247491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8"/>
          <p:cNvSpPr txBox="1"/>
          <p:nvPr/>
        </p:nvSpPr>
        <p:spPr>
          <a:xfrm>
            <a:off x="0" y="4149725"/>
            <a:ext cx="2700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Наружная мембрана</a:t>
            </a:r>
            <a:endParaRPr/>
          </a:p>
        </p:txBody>
      </p:sp>
      <p:cxnSp>
        <p:nvCxnSpPr>
          <p:cNvPr id="299" name="Google Shape;299;p38"/>
          <p:cNvCxnSpPr/>
          <p:nvPr/>
        </p:nvCxnSpPr>
        <p:spPr>
          <a:xfrm>
            <a:off x="1331912" y="4437062"/>
            <a:ext cx="576300" cy="64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00" name="Google Shape;300;p38"/>
          <p:cNvSpPr txBox="1"/>
          <p:nvPr/>
        </p:nvSpPr>
        <p:spPr>
          <a:xfrm>
            <a:off x="2843212" y="5805487"/>
            <a:ext cx="1873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Внутренняя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мембрана</a:t>
            </a:r>
            <a:endParaRPr/>
          </a:p>
        </p:txBody>
      </p:sp>
      <p:cxnSp>
        <p:nvCxnSpPr>
          <p:cNvPr id="301" name="Google Shape;301;p38"/>
          <p:cNvCxnSpPr/>
          <p:nvPr/>
        </p:nvCxnSpPr>
        <p:spPr>
          <a:xfrm rot="10800000">
            <a:off x="2843237" y="5589687"/>
            <a:ext cx="288900" cy="43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02" name="Google Shape;302;p38"/>
          <p:cNvSpPr txBox="1"/>
          <p:nvPr/>
        </p:nvSpPr>
        <p:spPr>
          <a:xfrm>
            <a:off x="1539875" y="6353175"/>
            <a:ext cx="1030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Матрикс</a:t>
            </a:r>
            <a:endParaRPr/>
          </a:p>
        </p:txBody>
      </p:sp>
      <p:cxnSp>
        <p:nvCxnSpPr>
          <p:cNvPr id="303" name="Google Shape;303;p38"/>
          <p:cNvCxnSpPr/>
          <p:nvPr/>
        </p:nvCxnSpPr>
        <p:spPr>
          <a:xfrm rot="10800000">
            <a:off x="1979649" y="5876925"/>
            <a:ext cx="71400" cy="64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04" name="Google Shape;304;p38"/>
          <p:cNvSpPr txBox="1"/>
          <p:nvPr/>
        </p:nvSpPr>
        <p:spPr>
          <a:xfrm>
            <a:off x="-92075" y="4797425"/>
            <a:ext cx="24321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Межмембранное пространство</a:t>
            </a:r>
            <a:endParaRPr/>
          </a:p>
        </p:txBody>
      </p:sp>
      <p:cxnSp>
        <p:nvCxnSpPr>
          <p:cNvPr id="305" name="Google Shape;305;p38"/>
          <p:cNvCxnSpPr/>
          <p:nvPr/>
        </p:nvCxnSpPr>
        <p:spPr>
          <a:xfrm>
            <a:off x="971550" y="5300662"/>
            <a:ext cx="360300" cy="43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285800" cy="134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11" name="Google Shape;311;p39"/>
          <p:cNvSpPr txBox="1"/>
          <p:nvPr/>
        </p:nvSpPr>
        <p:spPr>
          <a:xfrm>
            <a:off x="1527175" y="207962"/>
            <a:ext cx="686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9"/>
          <p:cNvSpPr txBox="1"/>
          <p:nvPr/>
        </p:nvSpPr>
        <p:spPr>
          <a:xfrm>
            <a:off x="1671637" y="246062"/>
            <a:ext cx="6069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Типы клеточных мембран</a:t>
            </a:r>
            <a:endParaRPr/>
          </a:p>
        </p:txBody>
      </p:sp>
      <p:sp>
        <p:nvSpPr>
          <p:cNvPr id="313" name="Google Shape;313;p39"/>
          <p:cNvSpPr txBox="1"/>
          <p:nvPr/>
        </p:nvSpPr>
        <p:spPr>
          <a:xfrm>
            <a:off x="1527175" y="908050"/>
            <a:ext cx="6861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Хлоропласты </a:t>
            </a:r>
            <a:endParaRPr b="1" i="0" sz="2400" u="none">
              <a:solidFill>
                <a:srgbClr val="6600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содержат фотосинтетический аппарат, окружены двойной мембраной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loroplast2" id="314" name="Google Shape;31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287" y="2676525"/>
            <a:ext cx="5040312" cy="3867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loroplast" id="315" name="Google Shape;31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4887" y="3429000"/>
            <a:ext cx="285750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422300" cy="1484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21" name="Google Shape;321;p40"/>
          <p:cNvSpPr txBox="1"/>
          <p:nvPr/>
        </p:nvSpPr>
        <p:spPr>
          <a:xfrm>
            <a:off x="2062162" y="425450"/>
            <a:ext cx="654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Строение прокариотической клетки</a:t>
            </a:r>
            <a:endParaRPr/>
          </a:p>
        </p:txBody>
      </p:sp>
      <p:sp>
        <p:nvSpPr>
          <p:cNvPr id="322" name="Google Shape;322;p40"/>
          <p:cNvSpPr txBox="1"/>
          <p:nvPr/>
        </p:nvSpPr>
        <p:spPr>
          <a:xfrm>
            <a:off x="1036637" y="1484312"/>
            <a:ext cx="79200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Клеточные органеллы у прокариот отсутствуют !!!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rgbClr val="66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ctcell" id="323" name="Google Shape;32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989137"/>
            <a:ext cx="5400674" cy="3203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teria" id="324" name="Google Shape;32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7650" y="2276475"/>
            <a:ext cx="3816350" cy="311308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0"/>
          <p:cNvSpPr txBox="1"/>
          <p:nvPr/>
        </p:nvSpPr>
        <p:spPr>
          <a:xfrm>
            <a:off x="179387" y="5670550"/>
            <a:ext cx="91473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Клеточная стенка –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это дополнительная жесткая защитная оболочка клетки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354200" cy="14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31" name="Google Shape;331;p41"/>
          <p:cNvSpPr txBox="1"/>
          <p:nvPr/>
        </p:nvSpPr>
        <p:spPr>
          <a:xfrm>
            <a:off x="1527175" y="207962"/>
            <a:ext cx="6789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Строение клеточной стенки бактерий</a:t>
            </a:r>
            <a:endParaRPr/>
          </a:p>
        </p:txBody>
      </p:sp>
      <p:sp>
        <p:nvSpPr>
          <p:cNvPr id="332" name="Google Shape;332;p41"/>
          <p:cNvSpPr txBox="1"/>
          <p:nvPr/>
        </p:nvSpPr>
        <p:spPr>
          <a:xfrm>
            <a:off x="1116012" y="1358900"/>
            <a:ext cx="30243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Грамположительные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бактерии</a:t>
            </a:r>
            <a:endParaRPr/>
          </a:p>
        </p:txBody>
      </p:sp>
      <p:sp>
        <p:nvSpPr>
          <p:cNvPr id="333" name="Google Shape;333;p41"/>
          <p:cNvSpPr txBox="1"/>
          <p:nvPr/>
        </p:nvSpPr>
        <p:spPr>
          <a:xfrm>
            <a:off x="4551362" y="1341437"/>
            <a:ext cx="4197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Грамотрицательные бактерии</a:t>
            </a:r>
            <a:endParaRPr/>
          </a:p>
        </p:txBody>
      </p:sp>
      <p:pic>
        <p:nvPicPr>
          <p:cNvPr id="334" name="Google Shape;334;p41"/>
          <p:cNvPicPr preferRelativeResize="0"/>
          <p:nvPr/>
        </p:nvPicPr>
        <p:blipFill rotWithShape="1">
          <a:blip r:embed="rId4">
            <a:alphaModFix/>
          </a:blip>
          <a:srcRect b="9788" l="0" r="0" t="0"/>
          <a:stretch/>
        </p:blipFill>
        <p:spPr>
          <a:xfrm>
            <a:off x="395287" y="1987550"/>
            <a:ext cx="3816350" cy="27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1"/>
          <p:cNvSpPr txBox="1"/>
          <p:nvPr/>
        </p:nvSpPr>
        <p:spPr>
          <a:xfrm>
            <a:off x="303212" y="5059362"/>
            <a:ext cx="426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1"/>
          <p:cNvSpPr txBox="1"/>
          <p:nvPr/>
        </p:nvSpPr>
        <p:spPr>
          <a:xfrm>
            <a:off x="339725" y="5013325"/>
            <a:ext cx="38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0" y="4868862"/>
            <a:ext cx="4213200" cy="22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 – клеточная стенка: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пептидогликаны;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– липотейхоевые кислоты;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– тейхоевые кислоты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 – цитоплазматическая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мембрана;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1"/>
          <p:cNvSpPr txBox="1"/>
          <p:nvPr/>
        </p:nvSpPr>
        <p:spPr>
          <a:xfrm>
            <a:off x="611187" y="4005262"/>
            <a:ext cx="43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</a:t>
            </a:r>
            <a:endParaRPr/>
          </a:p>
        </p:txBody>
      </p:sp>
      <p:sp>
        <p:nvSpPr>
          <p:cNvPr id="339" name="Google Shape;339;p41"/>
          <p:cNvSpPr txBox="1"/>
          <p:nvPr/>
        </p:nvSpPr>
        <p:spPr>
          <a:xfrm>
            <a:off x="663575" y="3016250"/>
            <a:ext cx="379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</a:t>
            </a:r>
            <a:endParaRPr/>
          </a:p>
        </p:txBody>
      </p:sp>
      <p:pic>
        <p:nvPicPr>
          <p:cNvPr id="340" name="Google Shape;340;p41"/>
          <p:cNvPicPr preferRelativeResize="0"/>
          <p:nvPr/>
        </p:nvPicPr>
        <p:blipFill rotWithShape="1">
          <a:blip r:embed="rId5">
            <a:alphaModFix/>
          </a:blip>
          <a:srcRect b="11268" l="0" r="0" t="0"/>
          <a:stretch/>
        </p:blipFill>
        <p:spPr>
          <a:xfrm>
            <a:off x="4140200" y="1773237"/>
            <a:ext cx="4643437" cy="339883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1"/>
          <p:cNvSpPr txBox="1"/>
          <p:nvPr/>
        </p:nvSpPr>
        <p:spPr>
          <a:xfrm>
            <a:off x="4500562" y="5084762"/>
            <a:ext cx="4643400" cy="18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внешняя мембрана (липопротеиды и липополисахариды);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 – пептидогликан;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– периплазма;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 – цитоплазматическая мембрана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1"/>
          <p:cNvSpPr txBox="1"/>
          <p:nvPr/>
        </p:nvSpPr>
        <p:spPr>
          <a:xfrm>
            <a:off x="7524750" y="2324100"/>
            <a:ext cx="812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</a:t>
            </a:r>
            <a:endParaRPr/>
          </a:p>
        </p:txBody>
      </p:sp>
      <p:sp>
        <p:nvSpPr>
          <p:cNvPr id="343" name="Google Shape;343;p41"/>
          <p:cNvSpPr txBox="1"/>
          <p:nvPr/>
        </p:nvSpPr>
        <p:spPr>
          <a:xfrm>
            <a:off x="7648575" y="2636837"/>
            <a:ext cx="59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</a:t>
            </a:r>
            <a:endParaRPr/>
          </a:p>
        </p:txBody>
      </p:sp>
      <p:sp>
        <p:nvSpPr>
          <p:cNvPr id="344" name="Google Shape;344;p41"/>
          <p:cNvSpPr txBox="1"/>
          <p:nvPr/>
        </p:nvSpPr>
        <p:spPr>
          <a:xfrm>
            <a:off x="7648575" y="2900362"/>
            <a:ext cx="59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</a:t>
            </a:r>
            <a:endParaRPr/>
          </a:p>
        </p:txBody>
      </p:sp>
      <p:sp>
        <p:nvSpPr>
          <p:cNvPr id="345" name="Google Shape;345;p41"/>
          <p:cNvSpPr txBox="1"/>
          <p:nvPr/>
        </p:nvSpPr>
        <p:spPr>
          <a:xfrm>
            <a:off x="7504112" y="3284537"/>
            <a:ext cx="812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3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768500" cy="184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57" name="Google Shape;357;p43"/>
          <p:cNvSpPr txBox="1"/>
          <p:nvPr/>
        </p:nvSpPr>
        <p:spPr>
          <a:xfrm>
            <a:off x="2051050" y="0"/>
            <a:ext cx="657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Состав биологической мембраны</a:t>
            </a:r>
            <a:endParaRPr/>
          </a:p>
        </p:txBody>
      </p:sp>
      <p:pic>
        <p:nvPicPr>
          <p:cNvPr id="358" name="Google Shape;35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987" y="2852737"/>
            <a:ext cx="6265862" cy="400526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3"/>
          <p:cNvSpPr txBox="1"/>
          <p:nvPr/>
        </p:nvSpPr>
        <p:spPr>
          <a:xfrm>
            <a:off x="2124075" y="765175"/>
            <a:ext cx="6048300" cy="1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Биологические мембраны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сложные, высокоспецифические образования, окружающие каждую клетку и субклеточную частицу, состоящие в основном из липидов, белков и углеводов.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>
            <p:ph idx="4294967295" type="title"/>
          </p:nvPr>
        </p:nvSpPr>
        <p:spPr>
          <a:xfrm>
            <a:off x="1763712" y="260350"/>
            <a:ext cx="69135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Состав биомембран</a:t>
            </a:r>
            <a:endParaRPr/>
          </a:p>
        </p:txBody>
      </p:sp>
      <p:sp>
        <p:nvSpPr>
          <p:cNvPr id="366" name="Google Shape;366;p44"/>
          <p:cNvSpPr txBox="1"/>
          <p:nvPr>
            <p:ph idx="4294967295" type="body"/>
          </p:nvPr>
        </p:nvSpPr>
        <p:spPr>
          <a:xfrm>
            <a:off x="539750" y="1628775"/>
            <a:ext cx="7912200" cy="19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b="1" i="0" lang="en-US" sz="240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Основные компоненты биомембран: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Липиды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Белки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Углеводы (в составе гликолипидов и гликопротеинов)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Мембраносвязанная вода</a:t>
            </a:r>
            <a:endParaRPr/>
          </a:p>
        </p:txBody>
      </p:sp>
      <p:sp>
        <p:nvSpPr>
          <p:cNvPr id="367" name="Google Shape;367;p44"/>
          <p:cNvSpPr txBox="1"/>
          <p:nvPr/>
        </p:nvSpPr>
        <p:spPr>
          <a:xfrm>
            <a:off x="539750" y="4508500"/>
            <a:ext cx="83058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4"/>
          <p:cNvSpPr txBox="1"/>
          <p:nvPr/>
        </p:nvSpPr>
        <p:spPr>
          <a:xfrm>
            <a:off x="971550" y="4149725"/>
            <a:ext cx="35529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Липиды  и белки - 93-99%,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Углеводы – 1-7%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44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600200" cy="152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70" name="Google Shape;37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8262" y="3500437"/>
            <a:ext cx="3995737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/>
        </p:nvSpPr>
        <p:spPr>
          <a:xfrm>
            <a:off x="179387" y="1071562"/>
            <a:ext cx="8964600" cy="57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9. Бергельсон Л.Д. Биологические мембраны. М., 1978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10. Бергельсон Л.Д. Мембраны, молекулы, клетки М., 1981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11. Ивков В.Г., Берестовский Г.Н., Динамическая структура липидного бислоя. - М., 1981.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 Ивков В.Г., Берестовский Г.Н. Липидный бислой биологических мембран. - М., 1982.</a:t>
            </a:r>
            <a:endParaRPr b="0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13. Болдырев А.А. Биологические мембраны и транспорт ионов. – М.:  Изд. МГУ, 1985.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14. Singer S.J., Nicolson G.L.,The fluid mosaic model of the structure of cell membranes. Science, 1972, v.175, p.720-731.</a:t>
            </a: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15. Артюхов В.Г., Наквасина М.А. Биологические мембраны. Структурная организация, функции, модификация физико-химическими агентами. // Изд. ВГУ, 2000.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16.Льюин Б., Кассимерис Л. и др. Клетки. - М.: Бином, 2011, 951с.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 Огурцов А.Н. Биологические мембраны. Харьков: НТУ «ХПИ», 2012, 186 с.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147800" cy="119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22" name="Google Shape;122;p18"/>
          <p:cNvSpPr txBox="1"/>
          <p:nvPr/>
        </p:nvSpPr>
        <p:spPr>
          <a:xfrm>
            <a:off x="1547812" y="404812"/>
            <a:ext cx="718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Литература для самостоятельной подготовки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5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215900" cy="126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76" name="Google Shape;376;p45"/>
          <p:cNvSpPr txBox="1"/>
          <p:nvPr/>
        </p:nvSpPr>
        <p:spPr>
          <a:xfrm>
            <a:off x="2484437" y="188912"/>
            <a:ext cx="5884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Состав биологических мембран</a:t>
            </a:r>
            <a:endParaRPr/>
          </a:p>
        </p:txBody>
      </p:sp>
      <p:sp>
        <p:nvSpPr>
          <p:cNvPr id="377" name="Google Shape;377;p45"/>
          <p:cNvSpPr txBox="1"/>
          <p:nvPr/>
        </p:nvSpPr>
        <p:spPr>
          <a:xfrm>
            <a:off x="2268537" y="1052512"/>
            <a:ext cx="3413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Липиды  и белки - 93-99%</a:t>
            </a:r>
            <a:endParaRPr/>
          </a:p>
        </p:txBody>
      </p:sp>
      <p:sp>
        <p:nvSpPr>
          <p:cNvPr id="378" name="Google Shape;378;p45"/>
          <p:cNvSpPr txBox="1"/>
          <p:nvPr/>
        </p:nvSpPr>
        <p:spPr>
          <a:xfrm>
            <a:off x="6084887" y="1052512"/>
            <a:ext cx="2316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Углеводы – 1-7%</a:t>
            </a:r>
            <a:endParaRPr/>
          </a:p>
        </p:txBody>
      </p:sp>
      <p:sp>
        <p:nvSpPr>
          <p:cNvPr id="379" name="Google Shape;379;p45"/>
          <p:cNvSpPr txBox="1"/>
          <p:nvPr/>
        </p:nvSpPr>
        <p:spPr>
          <a:xfrm>
            <a:off x="574675" y="1341437"/>
            <a:ext cx="85692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Соотношение этих компонентов различно для разных мембран</a:t>
            </a:r>
            <a:endParaRPr/>
          </a:p>
        </p:txBody>
      </p:sp>
      <p:cxnSp>
        <p:nvCxnSpPr>
          <p:cNvPr id="380" name="Google Shape;380;p45"/>
          <p:cNvCxnSpPr/>
          <p:nvPr/>
        </p:nvCxnSpPr>
        <p:spPr>
          <a:xfrm flipH="1">
            <a:off x="3203575" y="692150"/>
            <a:ext cx="647700" cy="50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381" name="Google Shape;381;p45"/>
          <p:cNvCxnSpPr/>
          <p:nvPr/>
        </p:nvCxnSpPr>
        <p:spPr>
          <a:xfrm>
            <a:off x="6372225" y="692150"/>
            <a:ext cx="720600" cy="43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descr="7" id="382" name="Google Shape;38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9612" y="1773237"/>
            <a:ext cx="5399087" cy="508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6"/>
          <p:cNvSpPr txBox="1"/>
          <p:nvPr>
            <p:ph idx="4294967295" type="title"/>
          </p:nvPr>
        </p:nvSpPr>
        <p:spPr>
          <a:xfrm>
            <a:off x="1042987" y="3333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Times"/>
              <a:buNone/>
            </a:pPr>
            <a:r>
              <a:rPr b="1" i="0" lang="en-US" sz="2400" u="none" cap="none" strike="noStrik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Соотношение между белками и липидами в составе различных мембран варьирует в широких пределах:</a:t>
            </a:r>
            <a:endParaRPr/>
          </a:p>
        </p:txBody>
      </p:sp>
      <p:grpSp>
        <p:nvGrpSpPr>
          <p:cNvPr id="388" name="Google Shape;388;p46"/>
          <p:cNvGrpSpPr/>
          <p:nvPr/>
        </p:nvGrpSpPr>
        <p:grpSpPr>
          <a:xfrm>
            <a:off x="4248150" y="1628775"/>
            <a:ext cx="4896000" cy="4438650"/>
            <a:chOff x="4248150" y="1268412"/>
            <a:chExt cx="4896000" cy="4438650"/>
          </a:xfrm>
        </p:grpSpPr>
        <p:sp>
          <p:nvSpPr>
            <p:cNvPr id="389" name="Google Shape;389;p46"/>
            <p:cNvSpPr txBox="1"/>
            <p:nvPr/>
          </p:nvSpPr>
          <p:spPr>
            <a:xfrm>
              <a:off x="4248150" y="1268412"/>
              <a:ext cx="1440000" cy="8637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Мембрана</a:t>
              </a:r>
              <a:endParaRPr/>
            </a:p>
          </p:txBody>
        </p:sp>
        <p:sp>
          <p:nvSpPr>
            <p:cNvPr id="390" name="Google Shape;390;p46"/>
            <p:cNvSpPr txBox="1"/>
            <p:nvPr/>
          </p:nvSpPr>
          <p:spPr>
            <a:xfrm>
              <a:off x="5688012" y="1268412"/>
              <a:ext cx="1022400" cy="8637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Белки, %</a:t>
              </a:r>
              <a:endParaRPr/>
            </a:p>
          </p:txBody>
        </p:sp>
        <p:sp>
          <p:nvSpPr>
            <p:cNvPr id="391" name="Google Shape;391;p46"/>
            <p:cNvSpPr txBox="1"/>
            <p:nvPr/>
          </p:nvSpPr>
          <p:spPr>
            <a:xfrm>
              <a:off x="6710362" y="1268412"/>
              <a:ext cx="1138200" cy="8637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Липиды, %</a:t>
              </a:r>
              <a:endParaRPr/>
            </a:p>
          </p:txBody>
        </p:sp>
        <p:sp>
          <p:nvSpPr>
            <p:cNvPr id="392" name="Google Shape;392;p46"/>
            <p:cNvSpPr txBox="1"/>
            <p:nvPr/>
          </p:nvSpPr>
          <p:spPr>
            <a:xfrm>
              <a:off x="7848600" y="1268412"/>
              <a:ext cx="1295400" cy="8637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Углеводы, %</a:t>
              </a:r>
              <a:endParaRPr/>
            </a:p>
          </p:txBody>
        </p:sp>
        <p:sp>
          <p:nvSpPr>
            <p:cNvPr id="393" name="Google Shape;393;p46"/>
            <p:cNvSpPr txBox="1"/>
            <p:nvPr/>
          </p:nvSpPr>
          <p:spPr>
            <a:xfrm>
              <a:off x="4248150" y="2132012"/>
              <a:ext cx="1440000" cy="7923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Печень мыши</a:t>
              </a:r>
              <a:endParaRPr/>
            </a:p>
          </p:txBody>
        </p:sp>
        <p:sp>
          <p:nvSpPr>
            <p:cNvPr id="394" name="Google Shape;394;p46"/>
            <p:cNvSpPr txBox="1"/>
            <p:nvPr/>
          </p:nvSpPr>
          <p:spPr>
            <a:xfrm>
              <a:off x="5688012" y="2132012"/>
              <a:ext cx="1022400" cy="7923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44</a:t>
              </a:r>
              <a:endParaRPr/>
            </a:p>
          </p:txBody>
        </p:sp>
        <p:sp>
          <p:nvSpPr>
            <p:cNvPr id="395" name="Google Shape;395;p46"/>
            <p:cNvSpPr txBox="1"/>
            <p:nvPr/>
          </p:nvSpPr>
          <p:spPr>
            <a:xfrm>
              <a:off x="6710362" y="2132012"/>
              <a:ext cx="1138200" cy="7923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52</a:t>
              </a:r>
              <a:endParaRPr/>
            </a:p>
          </p:txBody>
        </p:sp>
        <p:sp>
          <p:nvSpPr>
            <p:cNvPr id="396" name="Google Shape;396;p46"/>
            <p:cNvSpPr txBox="1"/>
            <p:nvPr/>
          </p:nvSpPr>
          <p:spPr>
            <a:xfrm>
              <a:off x="7848600" y="2132012"/>
              <a:ext cx="1295400" cy="7923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397" name="Google Shape;397;p46"/>
            <p:cNvSpPr txBox="1"/>
            <p:nvPr/>
          </p:nvSpPr>
          <p:spPr>
            <a:xfrm>
              <a:off x="4248150" y="2924175"/>
              <a:ext cx="1440000" cy="11907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Внутренняя мембрана митохондрий</a:t>
              </a:r>
              <a:endParaRPr/>
            </a:p>
          </p:txBody>
        </p:sp>
        <p:sp>
          <p:nvSpPr>
            <p:cNvPr id="398" name="Google Shape;398;p46"/>
            <p:cNvSpPr txBox="1"/>
            <p:nvPr/>
          </p:nvSpPr>
          <p:spPr>
            <a:xfrm>
              <a:off x="5688012" y="2924175"/>
              <a:ext cx="1022400" cy="11907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76</a:t>
              </a:r>
              <a:endParaRPr/>
            </a:p>
          </p:txBody>
        </p:sp>
        <p:sp>
          <p:nvSpPr>
            <p:cNvPr id="399" name="Google Shape;399;p46"/>
            <p:cNvSpPr txBox="1"/>
            <p:nvPr/>
          </p:nvSpPr>
          <p:spPr>
            <a:xfrm>
              <a:off x="6710362" y="2924175"/>
              <a:ext cx="1138200" cy="11907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24</a:t>
              </a:r>
              <a:endParaRPr/>
            </a:p>
          </p:txBody>
        </p:sp>
        <p:sp>
          <p:nvSpPr>
            <p:cNvPr id="400" name="Google Shape;400;p46"/>
            <p:cNvSpPr txBox="1"/>
            <p:nvPr/>
          </p:nvSpPr>
          <p:spPr>
            <a:xfrm>
              <a:off x="7848600" y="2924175"/>
              <a:ext cx="1295400" cy="11907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401" name="Google Shape;401;p46"/>
            <p:cNvSpPr txBox="1"/>
            <p:nvPr/>
          </p:nvSpPr>
          <p:spPr>
            <a:xfrm>
              <a:off x="4248150" y="4114800"/>
              <a:ext cx="1440000" cy="7953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Миелин</a:t>
              </a:r>
              <a:endParaRPr/>
            </a:p>
          </p:txBody>
        </p:sp>
        <p:sp>
          <p:nvSpPr>
            <p:cNvPr id="402" name="Google Shape;402;p46"/>
            <p:cNvSpPr txBox="1"/>
            <p:nvPr/>
          </p:nvSpPr>
          <p:spPr>
            <a:xfrm>
              <a:off x="5688012" y="4114800"/>
              <a:ext cx="1022400" cy="7953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18</a:t>
              </a:r>
              <a:endParaRPr/>
            </a:p>
          </p:txBody>
        </p:sp>
        <p:sp>
          <p:nvSpPr>
            <p:cNvPr id="403" name="Google Shape;403;p46"/>
            <p:cNvSpPr txBox="1"/>
            <p:nvPr/>
          </p:nvSpPr>
          <p:spPr>
            <a:xfrm>
              <a:off x="6710362" y="4114800"/>
              <a:ext cx="1138200" cy="7953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79</a:t>
              </a:r>
              <a:endParaRPr/>
            </a:p>
          </p:txBody>
        </p:sp>
        <p:sp>
          <p:nvSpPr>
            <p:cNvPr id="404" name="Google Shape;404;p46"/>
            <p:cNvSpPr txBox="1"/>
            <p:nvPr/>
          </p:nvSpPr>
          <p:spPr>
            <a:xfrm>
              <a:off x="7848600" y="4114800"/>
              <a:ext cx="1295400" cy="7953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405" name="Google Shape;405;p46"/>
            <p:cNvSpPr txBox="1"/>
            <p:nvPr/>
          </p:nvSpPr>
          <p:spPr>
            <a:xfrm>
              <a:off x="4248150" y="4910137"/>
              <a:ext cx="1440000" cy="7968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Эритро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цит</a:t>
              </a:r>
              <a:endParaRPr/>
            </a:p>
          </p:txBody>
        </p:sp>
        <p:sp>
          <p:nvSpPr>
            <p:cNvPr id="406" name="Google Shape;406;p46"/>
            <p:cNvSpPr txBox="1"/>
            <p:nvPr/>
          </p:nvSpPr>
          <p:spPr>
            <a:xfrm>
              <a:off x="5688012" y="4910137"/>
              <a:ext cx="1022400" cy="7968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49</a:t>
              </a:r>
              <a:endParaRPr/>
            </a:p>
          </p:txBody>
        </p:sp>
        <p:sp>
          <p:nvSpPr>
            <p:cNvPr id="407" name="Google Shape;407;p46"/>
            <p:cNvSpPr txBox="1"/>
            <p:nvPr/>
          </p:nvSpPr>
          <p:spPr>
            <a:xfrm>
              <a:off x="6710362" y="4910137"/>
              <a:ext cx="1138200" cy="7968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43</a:t>
              </a:r>
              <a:endParaRPr/>
            </a:p>
          </p:txBody>
        </p:sp>
        <p:sp>
          <p:nvSpPr>
            <p:cNvPr id="408" name="Google Shape;408;p46"/>
            <p:cNvSpPr txBox="1"/>
            <p:nvPr/>
          </p:nvSpPr>
          <p:spPr>
            <a:xfrm>
              <a:off x="7848600" y="4910137"/>
              <a:ext cx="1295400" cy="7968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  <p:cxnSp>
          <p:nvCxnSpPr>
            <p:cNvPr id="409" name="Google Shape;409;p46"/>
            <p:cNvCxnSpPr/>
            <p:nvPr/>
          </p:nvCxnSpPr>
          <p:spPr>
            <a:xfrm>
              <a:off x="5688012" y="1268412"/>
              <a:ext cx="0" cy="44385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0" name="Google Shape;410;p46"/>
            <p:cNvCxnSpPr/>
            <p:nvPr/>
          </p:nvCxnSpPr>
          <p:spPr>
            <a:xfrm>
              <a:off x="6710362" y="1268412"/>
              <a:ext cx="0" cy="44385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1" name="Google Shape;411;p46"/>
            <p:cNvCxnSpPr/>
            <p:nvPr/>
          </p:nvCxnSpPr>
          <p:spPr>
            <a:xfrm>
              <a:off x="7848600" y="1268412"/>
              <a:ext cx="0" cy="44385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2" name="Google Shape;412;p46"/>
            <p:cNvCxnSpPr/>
            <p:nvPr/>
          </p:nvCxnSpPr>
          <p:spPr>
            <a:xfrm>
              <a:off x="4248150" y="2132012"/>
              <a:ext cx="48960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3" name="Google Shape;413;p46"/>
            <p:cNvCxnSpPr/>
            <p:nvPr/>
          </p:nvCxnSpPr>
          <p:spPr>
            <a:xfrm>
              <a:off x="4248150" y="2924175"/>
              <a:ext cx="48960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4" name="Google Shape;414;p46"/>
            <p:cNvCxnSpPr/>
            <p:nvPr/>
          </p:nvCxnSpPr>
          <p:spPr>
            <a:xfrm>
              <a:off x="4248150" y="4114800"/>
              <a:ext cx="48960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5" name="Google Shape;415;p46"/>
            <p:cNvCxnSpPr/>
            <p:nvPr/>
          </p:nvCxnSpPr>
          <p:spPr>
            <a:xfrm>
              <a:off x="4248150" y="4910137"/>
              <a:ext cx="48960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6" name="Google Shape;416;p46"/>
            <p:cNvCxnSpPr/>
            <p:nvPr/>
          </p:nvCxnSpPr>
          <p:spPr>
            <a:xfrm>
              <a:off x="4248150" y="1268412"/>
              <a:ext cx="0" cy="4438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7" name="Google Shape;417;p46"/>
            <p:cNvCxnSpPr/>
            <p:nvPr/>
          </p:nvCxnSpPr>
          <p:spPr>
            <a:xfrm>
              <a:off x="9144000" y="1268412"/>
              <a:ext cx="0" cy="4438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8" name="Google Shape;418;p46"/>
            <p:cNvCxnSpPr/>
            <p:nvPr/>
          </p:nvCxnSpPr>
          <p:spPr>
            <a:xfrm>
              <a:off x="4248150" y="1268412"/>
              <a:ext cx="48960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9" name="Google Shape;419;p46"/>
            <p:cNvCxnSpPr/>
            <p:nvPr/>
          </p:nvCxnSpPr>
          <p:spPr>
            <a:xfrm>
              <a:off x="4248150" y="5707062"/>
              <a:ext cx="48960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pic>
        <p:nvPicPr>
          <p:cNvPr id="420" name="Google Shape;420;p46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952500" cy="99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7" id="421" name="Google Shape;42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44675"/>
            <a:ext cx="3851275" cy="417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Слайд4" id="426" name="Google Shape;426;p47"/>
          <p:cNvPicPr preferRelativeResize="0"/>
          <p:nvPr/>
        </p:nvPicPr>
        <p:blipFill rotWithShape="1">
          <a:blip r:embed="rId3">
            <a:alphaModFix/>
          </a:blip>
          <a:srcRect b="0" l="0" r="0" t="18180"/>
          <a:stretch/>
        </p:blipFill>
        <p:spPr>
          <a:xfrm>
            <a:off x="2195512" y="2492375"/>
            <a:ext cx="6858000" cy="420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7"/>
          <p:cNvPicPr preferRelativeResize="0"/>
          <p:nvPr/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1193801" cy="12446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28" name="Google Shape;428;p47"/>
          <p:cNvSpPr txBox="1"/>
          <p:nvPr/>
        </p:nvSpPr>
        <p:spPr>
          <a:xfrm>
            <a:off x="1455737" y="0"/>
            <a:ext cx="76884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Состав и структура плазматической мембраны эритроцитов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7"/>
          <p:cNvSpPr txBox="1"/>
          <p:nvPr/>
        </p:nvSpPr>
        <p:spPr>
          <a:xfrm>
            <a:off x="1908175" y="3716337"/>
            <a:ext cx="8556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Актин</a:t>
            </a:r>
            <a:endParaRPr/>
          </a:p>
        </p:txBody>
      </p:sp>
      <p:cxnSp>
        <p:nvCxnSpPr>
          <p:cNvPr id="430" name="Google Shape;430;p47"/>
          <p:cNvCxnSpPr/>
          <p:nvPr/>
        </p:nvCxnSpPr>
        <p:spPr>
          <a:xfrm>
            <a:off x="2771775" y="4005262"/>
            <a:ext cx="1081200" cy="28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descr="7" id="431" name="Google Shape;431;p47"/>
          <p:cNvPicPr preferRelativeResize="0"/>
          <p:nvPr/>
        </p:nvPicPr>
        <p:blipFill rotWithShape="1">
          <a:blip r:embed="rId5">
            <a:alphaModFix/>
          </a:blip>
          <a:srcRect b="56102" l="-2827" r="0" t="24070"/>
          <a:stretch/>
        </p:blipFill>
        <p:spPr>
          <a:xfrm>
            <a:off x="0" y="1557337"/>
            <a:ext cx="5256212" cy="1268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47"/>
          <p:cNvCxnSpPr/>
          <p:nvPr/>
        </p:nvCxnSpPr>
        <p:spPr>
          <a:xfrm>
            <a:off x="7380287" y="3789362"/>
            <a:ext cx="0" cy="71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8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193700" cy="124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38" name="Google Shape;438;p48"/>
          <p:cNvSpPr txBox="1"/>
          <p:nvPr/>
        </p:nvSpPr>
        <p:spPr>
          <a:xfrm>
            <a:off x="1331912" y="333375"/>
            <a:ext cx="7561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Белки биологических мембран</a:t>
            </a:r>
            <a:endParaRPr/>
          </a:p>
        </p:txBody>
      </p:sp>
      <p:pic>
        <p:nvPicPr>
          <p:cNvPr descr="Мебр_белки" id="439" name="Google Shape;43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1550" y="2205037"/>
            <a:ext cx="6121400" cy="285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8"/>
          <p:cNvSpPr txBox="1"/>
          <p:nvPr/>
        </p:nvSpPr>
        <p:spPr>
          <a:xfrm>
            <a:off x="0" y="1268412"/>
            <a:ext cx="90678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Периферические белки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   белки, удерживающиеся  на поверхности мембран за счет электростатических  взаимодействий или с помощью липидного якоря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1" name="Google Shape;441;p48"/>
          <p:cNvCxnSpPr/>
          <p:nvPr/>
        </p:nvCxnSpPr>
        <p:spPr>
          <a:xfrm>
            <a:off x="4572000" y="1989137"/>
            <a:ext cx="2303400" cy="57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442" name="Google Shape;442;p48"/>
          <p:cNvCxnSpPr/>
          <p:nvPr/>
        </p:nvCxnSpPr>
        <p:spPr>
          <a:xfrm flipH="1">
            <a:off x="5003725" y="2133600"/>
            <a:ext cx="1800300" cy="172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43" name="Google Shape;443;p48"/>
          <p:cNvSpPr txBox="1"/>
          <p:nvPr/>
        </p:nvSpPr>
        <p:spPr>
          <a:xfrm>
            <a:off x="0" y="5105400"/>
            <a:ext cx="92472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Интегральные белки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внутренние белки, находящиеся в  липидном бислое и прочно связанные с липидным окружением </a:t>
            </a:r>
            <a:endParaRPr/>
          </a:p>
        </p:txBody>
      </p:sp>
      <p:cxnSp>
        <p:nvCxnSpPr>
          <p:cNvPr id="444" name="Google Shape;444;p48"/>
          <p:cNvCxnSpPr/>
          <p:nvPr/>
        </p:nvCxnSpPr>
        <p:spPr>
          <a:xfrm flipH="1" rot="10800000">
            <a:off x="1619250" y="4437187"/>
            <a:ext cx="287400" cy="72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445" name="Google Shape;445;p48"/>
          <p:cNvCxnSpPr/>
          <p:nvPr/>
        </p:nvCxnSpPr>
        <p:spPr>
          <a:xfrm flipH="1" rot="10800000">
            <a:off x="3708400" y="4365625"/>
            <a:ext cx="287400" cy="64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446" name="Google Shape;446;p48"/>
          <p:cNvCxnSpPr/>
          <p:nvPr/>
        </p:nvCxnSpPr>
        <p:spPr>
          <a:xfrm>
            <a:off x="2916237" y="1989137"/>
            <a:ext cx="3240000" cy="144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447" name="Google Shape;447;p48"/>
          <p:cNvCxnSpPr/>
          <p:nvPr/>
        </p:nvCxnSpPr>
        <p:spPr>
          <a:xfrm flipH="1" rot="10800000">
            <a:off x="2484437" y="4365487"/>
            <a:ext cx="216000" cy="79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448" name="Google Shape;448;p48"/>
          <p:cNvCxnSpPr/>
          <p:nvPr/>
        </p:nvCxnSpPr>
        <p:spPr>
          <a:xfrm flipH="1" rot="10800000">
            <a:off x="3059112" y="4076587"/>
            <a:ext cx="288900" cy="108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9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332000" cy="1389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54" name="Google Shape;454;p49"/>
          <p:cNvSpPr txBox="1"/>
          <p:nvPr/>
        </p:nvSpPr>
        <p:spPr>
          <a:xfrm>
            <a:off x="1600200" y="19050"/>
            <a:ext cx="6932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Углеводы биологических мембран</a:t>
            </a:r>
            <a:endParaRPr/>
          </a:p>
        </p:txBody>
      </p:sp>
      <p:sp>
        <p:nvSpPr>
          <p:cNvPr id="455" name="Google Shape;455;p49"/>
          <p:cNvSpPr txBox="1"/>
          <p:nvPr/>
        </p:nvSpPr>
        <p:spPr>
          <a:xfrm>
            <a:off x="1476375" y="476250"/>
            <a:ext cx="74883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Содержание углеводов в плазматической мембране  варьирует от 2% до 10% ( по весу).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Углеводы входят в состав </a:t>
            </a: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гликолипидов и гликопротеинов</a:t>
            </a:r>
            <a:endParaRPr/>
          </a:p>
        </p:txBody>
      </p:sp>
      <p:pic>
        <p:nvPicPr>
          <p:cNvPr descr="9" id="456" name="Google Shape;45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9612" y="1412875"/>
            <a:ext cx="5759449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" id="457" name="Google Shape;457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8175" y="3860800"/>
            <a:ext cx="5803899" cy="296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0"/>
          <p:cNvSpPr txBox="1"/>
          <p:nvPr>
            <p:ph idx="4294967295" type="title"/>
          </p:nvPr>
        </p:nvSpPr>
        <p:spPr>
          <a:xfrm>
            <a:off x="1547812" y="260350"/>
            <a:ext cx="6202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Липиды</a:t>
            </a:r>
            <a:endParaRPr/>
          </a:p>
        </p:txBody>
      </p:sp>
      <p:sp>
        <p:nvSpPr>
          <p:cNvPr id="463" name="Google Shape;463;p50"/>
          <p:cNvSpPr txBox="1"/>
          <p:nvPr>
            <p:ph idx="4294967295" type="body"/>
          </p:nvPr>
        </p:nvSpPr>
        <p:spPr>
          <a:xfrm>
            <a:off x="323850" y="1412875"/>
            <a:ext cx="83820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Липиды – производные высших жирных кислот, 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спиртов и альдегидов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rgbClr val="8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Физические свойства липидов – </a:t>
            </a:r>
            <a:r>
              <a:rPr b="1" i="0" lang="en-US" sz="200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нерастворимые в воде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маслянистые вещества, из клеток липиды экстрагируют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неполярными растворителями (эфир, хлороформ) 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состав молекул липидов входят </a:t>
            </a:r>
            <a:r>
              <a:rPr b="1" i="0" lang="en-US" sz="200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гидрофобные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</a:t>
            </a:r>
            <a:r>
              <a:rPr b="1" i="0" lang="en-US" sz="200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гидрофильные</a:t>
            </a:r>
            <a:r>
              <a:rPr b="1" i="0" lang="en-US" sz="2000" u="none">
                <a:solidFill>
                  <a:srgbClr val="6600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компоненты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химическому строению липиды </a:t>
            </a:r>
            <a:r>
              <a:rPr b="1" i="0" lang="en-US" sz="200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очень разнообразны</a:t>
            </a:r>
            <a:endParaRPr b="1" i="0" sz="200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50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390800" cy="145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692300" cy="155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28" name="Google Shape;128;p19"/>
          <p:cNvSpPr txBox="1"/>
          <p:nvPr/>
        </p:nvSpPr>
        <p:spPr>
          <a:xfrm>
            <a:off x="2608262" y="620712"/>
            <a:ext cx="5635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Необходимость изучения структуры биомембран</a:t>
            </a: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808037" y="1916112"/>
            <a:ext cx="7940700" cy="44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Интервью с Эрлом Сазерлендом.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effectLst>
                  <a:outerShdw blurRad="38100" algn="tl" dir="2700000" dist="38100">
                    <a:srgbClr val="C0C0C0"/>
                  </a:outerShdw>
                </a:effectLst>
                <a:latin typeface="Arial"/>
                <a:ea typeface="Arial"/>
                <a:cs typeface="Arial"/>
                <a:sym typeface="Arial"/>
              </a:rPr>
              <a:t>1971 г.</a:t>
            </a:r>
            <a:r>
              <a:rPr b="0" i="0" lang="en-US" sz="2400" u="none">
                <a:solidFill>
                  <a:schemeClr val="dk1"/>
                </a:solidFill>
                <a:effectLst>
                  <a:outerShdw blurRad="38100" algn="tl" dir="2700000" dist="38100">
                    <a:srgbClr val="C0C0C0"/>
                  </a:outerShdw>
                </a:effectLst>
                <a:latin typeface="Arial"/>
                <a:ea typeface="Arial"/>
                <a:cs typeface="Arial"/>
                <a:sym typeface="Arial"/>
              </a:rPr>
              <a:t> – Нобелевская премия </a:t>
            </a: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области физиологии и медицины «за открытие ключевой роли циклической аденозинмонофосфорной кислоты (цАМФ) в передаче гормонального сигнала»</a:t>
            </a:r>
            <a:endParaRPr b="0" i="0" sz="2400" u="none">
              <a:solidFill>
                <a:schemeClr val="dk1"/>
              </a:solidFill>
              <a:effectLst>
                <a:outerShdw blurRad="38100" algn="tl" dir="2700000" dist="38100">
                  <a:srgbClr val="C0C0C0"/>
                </a:outerShdw>
              </a:effectLs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effectLst>
                <a:outerShdw blurRad="38100" algn="tl" dir="2700000" dist="38100">
                  <a:srgbClr val="C0C0C0"/>
                </a:outerShdw>
              </a:effectLs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Вопрос: «Что больше всего помешало Вашему открытию механизмов передачи сигнала через клеточную мембрану?»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Ответ : «Незнание того, как она устроена.»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Предмет курса «Мембранология»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457200" y="1855787"/>
            <a:ext cx="84360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b="1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Мембранология изучает вопросы структуры и функционирования биологических мембран 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b="1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Мембранология – экспериментальная наука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b="1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Прикладные аспекты мембранологии</a:t>
            </a: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b="1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медицина и фармакология, техника и др</a:t>
            </a: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493700" cy="155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547700" cy="14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42" name="Google Shape;142;p21"/>
          <p:cNvSpPr txBox="1"/>
          <p:nvPr/>
        </p:nvSpPr>
        <p:spPr>
          <a:xfrm>
            <a:off x="395287" y="1720850"/>
            <a:ext cx="8748600" cy="26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Биологические мембраны</a:t>
            </a: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это полупроницаемые барьеры, отделяющие  содержимое клетки и внутриклеточные органеллы от окружающей среды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1958975" y="279400"/>
            <a:ext cx="6500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Роль мембранных структур в клетке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8400" y="3611562"/>
            <a:ext cx="4265611" cy="322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/>
        </p:nvSpPr>
        <p:spPr>
          <a:xfrm>
            <a:off x="2435225" y="304800"/>
            <a:ext cx="63531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Многообразие клеток и тканей</a:t>
            </a:r>
            <a:endParaRPr/>
          </a:p>
        </p:txBody>
      </p:sp>
      <p:pic>
        <p:nvPicPr>
          <p:cNvPr id="150" name="Google Shape;150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619100" cy="134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51" name="Google Shape;151;p22"/>
          <p:cNvSpPr txBox="1"/>
          <p:nvPr/>
        </p:nvSpPr>
        <p:spPr>
          <a:xfrm>
            <a:off x="1384300" y="1341437"/>
            <a:ext cx="26829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Прокариоты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2500" y="1052512"/>
            <a:ext cx="1855788" cy="165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6325" y="981075"/>
            <a:ext cx="1873250" cy="165576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5364162" y="3284537"/>
            <a:ext cx="186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Эукариоты</a:t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312" y="2924175"/>
            <a:ext cx="1836737" cy="185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00337" y="3068637"/>
            <a:ext cx="2087561" cy="151288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3059112" y="5373687"/>
            <a:ext cx="1063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Ткани</a:t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0" y="5114925"/>
            <a:ext cx="17653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77050" y="5105400"/>
            <a:ext cx="1836737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098600" cy="105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66" name="Google Shape;166;p23"/>
          <p:cNvSpPr txBox="1"/>
          <p:nvPr/>
        </p:nvSpPr>
        <p:spPr>
          <a:xfrm>
            <a:off x="2087562" y="282575"/>
            <a:ext cx="6348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Прокариоты    </a:t>
            </a:r>
            <a:r>
              <a:rPr b="1" i="0" lang="en-US" sz="24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b="1" i="0" lang="en-US" sz="28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 Эукариоты</a:t>
            </a:r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2032000" y="272732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112" y="985837"/>
            <a:ext cx="4032250" cy="532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2362" y="981075"/>
            <a:ext cx="4195762" cy="53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4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493700" cy="155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75" name="Google Shape;175;p24"/>
          <p:cNvSpPr txBox="1"/>
          <p:nvPr/>
        </p:nvSpPr>
        <p:spPr>
          <a:xfrm>
            <a:off x="1816100" y="179387"/>
            <a:ext cx="65007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Необходимость присутствия </a:t>
            </a:r>
            <a:br>
              <a:rPr b="1" i="0" lang="en-US" sz="24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биомембран в клетке</a:t>
            </a:r>
            <a:endParaRPr/>
          </a:p>
        </p:txBody>
      </p:sp>
      <p:sp>
        <p:nvSpPr>
          <p:cNvPr id="176" name="Google Shape;176;p24"/>
          <p:cNvSpPr txBox="1"/>
          <p:nvPr/>
        </p:nvSpPr>
        <p:spPr>
          <a:xfrm>
            <a:off x="1908175" y="1268412"/>
            <a:ext cx="6840600" cy="17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Разделение клетки на отдельные отсеки оказывается </a:t>
            </a:r>
            <a:r>
              <a:rPr b="1" i="0" lang="en-US" sz="2200" u="non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исключительно выгодным с химической точки зрения</a:t>
            </a: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обеспечивается </a:t>
            </a:r>
            <a:r>
              <a:rPr b="1" i="0" lang="en-US" sz="2200" u="non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координированное и эффективное</a:t>
            </a: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протекание биохимических реакций:</a:t>
            </a:r>
            <a:endParaRPr/>
          </a:p>
        </p:txBody>
      </p:sp>
      <p:sp>
        <p:nvSpPr>
          <p:cNvPr id="177" name="Google Shape;177;p24"/>
          <p:cNvSpPr txBox="1"/>
          <p:nvPr/>
        </p:nvSpPr>
        <p:spPr>
          <a:xfrm>
            <a:off x="231775" y="3573462"/>
            <a:ext cx="8912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В обычных условиях </a:t>
            </a:r>
            <a:r>
              <a:rPr b="1" i="0" lang="en-US" sz="2000" u="non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мембраны непроницаемы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для многих веществ и ионов – это позволило в процессе эволюции выработать специальные механизмы </a:t>
            </a:r>
            <a:r>
              <a:rPr b="1" i="0" lang="en-US" sz="2000" u="non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преобразования энергии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b="1" i="0" lang="en-US" sz="2000" u="non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передачи информации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 использованием потенциальной энергии </a:t>
            </a:r>
            <a:r>
              <a:rPr b="1" i="0" lang="en-US" sz="2000" u="non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трансмембранного градиента концентраций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некоторых веществ и ионов.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